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3" r:id="rId1"/>
  </p:sldMasterIdLst>
  <p:notesMasterIdLst>
    <p:notesMasterId r:id="rId11"/>
  </p:notesMasterIdLst>
  <p:sldIdLst>
    <p:sldId id="262" r:id="rId2"/>
    <p:sldId id="256" r:id="rId3"/>
    <p:sldId id="259" r:id="rId4"/>
    <p:sldId id="260" r:id="rId5"/>
    <p:sldId id="258" r:id="rId6"/>
    <p:sldId id="261" r:id="rId7"/>
    <p:sldId id="257" r:id="rId8"/>
    <p:sldId id="263" r:id="rId9"/>
    <p:sldId id="264" r:id="rId10"/>
  </p:sldIdLst>
  <p:sldSz cx="9144000" cy="6858000" type="overhead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5D9242B0-0122-4263-B9E2-888147BD7DA7}" type="datetimeFigureOut">
              <a:rPr lang="en-US"/>
              <a:pPr>
                <a:defRPr/>
              </a:pPr>
              <a:t>2/7/2020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1736069A-86C7-4151-958D-351997D42C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7394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FD6C6AA-9B15-457F-AD05-48BF43A2FAEE}" type="slidenum">
              <a:rPr lang="en-US" altLang="en-US" sz="1200"/>
              <a:pPr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03378B4-4C1D-49E5-B9A2-A6E420793B53}" type="slidenum">
              <a:rPr lang="en-US" altLang="en-US" sz="1200"/>
              <a:pPr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9297354-78B8-4C57-BBEC-3F948ECF8E1E}" type="slidenum">
              <a:rPr lang="en-US" altLang="en-US" sz="1200"/>
              <a:pPr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76200"/>
            <a:ext cx="6934200" cy="990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914400"/>
            <a:ext cx="6248400" cy="533400"/>
          </a:xfrm>
        </p:spPr>
        <p:txBody>
          <a:bodyPr/>
          <a:lstStyle>
            <a:lvl1pPr marL="0" indent="0">
              <a:buFontTx/>
              <a:buNone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324600"/>
            <a:ext cx="2057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0480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2133600" cy="457200"/>
          </a:xfrm>
        </p:spPr>
        <p:txBody>
          <a:bodyPr/>
          <a:lstStyle>
            <a:lvl1pPr>
              <a:defRPr>
                <a:solidFill>
                  <a:srgbClr val="993300"/>
                </a:solidFill>
              </a:defRPr>
            </a:lvl1pPr>
          </a:lstStyle>
          <a:p>
            <a:pPr>
              <a:defRPr/>
            </a:pPr>
            <a:fld id="{3B6CBFAE-8123-42F2-B936-3339E8CCDA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277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D057C5-F0CC-44D8-8760-3D000B08A37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79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"/>
            <a:ext cx="205740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01980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5E03BA-E65B-42E8-A579-3A8655976B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730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2C0E4D-ADB3-4237-8CAB-4E685463E52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3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D4743F-4D34-455E-A7E1-638B6132B73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470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936EA7-C7C9-4FC2-914A-D3F22493402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941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B196FC-E1B4-462D-B526-64D05E60647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544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780F4-0FCD-4632-9B3F-746C425FAB2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050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AE1F7F-7B74-45E3-8342-23016092A88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490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F970D-6869-4D0C-A303-65F9DF5E8D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848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FB0631-513D-442D-9E49-D6FA0B8FC7A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104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246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00400" y="6324600"/>
            <a:ext cx="259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00800" y="6324600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6D2C820D-D054-43BA-97A7-CC2325ABCE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000000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000000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00000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52400"/>
            <a:ext cx="7772400" cy="2133600"/>
          </a:xfrm>
        </p:spPr>
        <p:txBody>
          <a:bodyPr/>
          <a:lstStyle/>
          <a:p>
            <a:r>
              <a:rPr lang="en-US" sz="6000" dirty="0">
                <a:solidFill>
                  <a:schemeClr val="tx1"/>
                </a:solidFill>
              </a:rPr>
              <a:t>The Best Things In Life Are Free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43600"/>
            <a:ext cx="6248400" cy="762000"/>
          </a:xfrm>
        </p:spPr>
        <p:txBody>
          <a:bodyPr/>
          <a:lstStyle/>
          <a:p>
            <a:pPr algn="r"/>
            <a:r>
              <a:rPr lang="en-US" sz="4800" dirty="0">
                <a:solidFill>
                  <a:schemeClr val="bg2"/>
                </a:solidFill>
              </a:rPr>
              <a:t>Isa. 55:1-3</a:t>
            </a:r>
          </a:p>
        </p:txBody>
      </p:sp>
    </p:spTree>
    <p:extLst>
      <p:ext uri="{BB962C8B-B14F-4D97-AF65-F5344CB8AC3E}">
        <p14:creationId xmlns:p14="http://schemas.microsoft.com/office/powerpoint/2010/main" val="2006863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54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The Great Paradox</a:t>
            </a:r>
            <a:endParaRPr lang="en-US" sz="5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sz="4000" b="1" dirty="0">
                <a:effectLst/>
              </a:rPr>
              <a:t>That which is the most expensive freely given</a:t>
            </a:r>
          </a:p>
          <a:p>
            <a:pPr lvl="1">
              <a:defRPr/>
            </a:pPr>
            <a:r>
              <a:rPr lang="en-US" sz="3600" b="1" dirty="0">
                <a:effectLst/>
              </a:rPr>
              <a:t>Redemption - 1 Pet. 1:18-19</a:t>
            </a:r>
          </a:p>
          <a:p>
            <a:pPr lvl="1">
              <a:defRPr/>
            </a:pPr>
            <a:r>
              <a:rPr lang="en-US" sz="3600" b="1" dirty="0">
                <a:effectLst/>
              </a:rPr>
              <a:t>Eph. 1:3-8 - “which he </a:t>
            </a:r>
            <a:r>
              <a:rPr lang="en-US" sz="3600" b="1" u="sng" dirty="0">
                <a:solidFill>
                  <a:srgbClr val="C00000"/>
                </a:solidFill>
                <a:effectLst/>
              </a:rPr>
              <a:t>lavished</a:t>
            </a:r>
            <a:r>
              <a:rPr lang="en-US" sz="3600" b="1" dirty="0">
                <a:effectLst/>
              </a:rPr>
              <a:t> on us with all wisdom and understanding.” (NIV)</a:t>
            </a:r>
          </a:p>
          <a:p>
            <a:pPr lvl="1">
              <a:defRPr/>
            </a:pPr>
            <a:r>
              <a:rPr lang="en-US" sz="3600" b="1" dirty="0">
                <a:effectLst/>
              </a:rPr>
              <a:t>Bought with a price - 1 Cor. 6:18</a:t>
            </a:r>
          </a:p>
        </p:txBody>
      </p:sp>
      <p:sp>
        <p:nvSpPr>
          <p:cNvPr id="6" name="Rectangular Callout 5"/>
          <p:cNvSpPr/>
          <p:nvPr/>
        </p:nvSpPr>
        <p:spPr bwMode="auto">
          <a:xfrm rot="16200000">
            <a:off x="4533900" y="2324100"/>
            <a:ext cx="990600" cy="7772400"/>
          </a:xfrm>
          <a:prstGeom prst="wedgeRectCallout">
            <a:avLst>
              <a:gd name="adj1" fmla="val 65146"/>
              <a:gd name="adj2" fmla="val -25740"/>
            </a:avLst>
          </a:prstGeom>
          <a:noFill/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vert"/>
          <a:lstStyle/>
          <a:p>
            <a:pPr>
              <a:defRPr/>
            </a:pPr>
            <a:endParaRPr lang="en-US" sz="3200" b="1" dirty="0"/>
          </a:p>
        </p:txBody>
      </p:sp>
      <p:sp>
        <p:nvSpPr>
          <p:cNvPr id="2" name="Rounded Rectangle 1"/>
          <p:cNvSpPr/>
          <p:nvPr/>
        </p:nvSpPr>
        <p:spPr>
          <a:xfrm>
            <a:off x="990600" y="3048000"/>
            <a:ext cx="7315200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en-US" sz="3600" b="1" dirty="0"/>
              <a:t>What one is willing to pay reflects the value placed on it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90600" y="4724400"/>
            <a:ext cx="7315200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3600" b="1" dirty="0"/>
              <a:t>Do we disappoint Christ who purchased us?</a:t>
            </a:r>
          </a:p>
          <a:p>
            <a:pPr algn="ctr"/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54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The Great Paradox</a:t>
            </a:r>
            <a:endParaRPr lang="en-US" sz="5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sz="4000" b="1" dirty="0">
                <a:effectLst/>
              </a:rPr>
              <a:t>What Jesus valued enough to shed his blood:</a:t>
            </a:r>
          </a:p>
          <a:p>
            <a:pPr lvl="1">
              <a:defRPr/>
            </a:pPr>
            <a:r>
              <a:rPr lang="en-US" sz="3600" b="1" dirty="0">
                <a:effectLst/>
              </a:rPr>
              <a:t>Church purchased - Acts 20:28</a:t>
            </a:r>
          </a:p>
          <a:p>
            <a:pPr lvl="1">
              <a:defRPr/>
            </a:pPr>
            <a:r>
              <a:rPr lang="en-US" sz="3600" b="1" dirty="0">
                <a:effectLst/>
              </a:rPr>
              <a:t>Kingdom like a treasure found - Matt. 13:44</a:t>
            </a:r>
          </a:p>
          <a:p>
            <a:pPr lvl="1">
              <a:defRPr/>
            </a:pPr>
            <a:r>
              <a:rPr lang="en-US" sz="3600" b="1" dirty="0">
                <a:effectLst/>
              </a:rPr>
              <a:t>A new covenant sealed by blood - Matt. 26:28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54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The Great Paradox</a:t>
            </a:r>
            <a:endParaRPr lang="en-US" sz="5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3600" b="1" dirty="0">
                <a:effectLst/>
              </a:rPr>
              <a:t>Yet all freely given by God.</a:t>
            </a:r>
          </a:p>
          <a:p>
            <a:pPr lvl="1">
              <a:defRPr/>
            </a:pPr>
            <a:r>
              <a:rPr lang="en-US" sz="3600" b="1" dirty="0">
                <a:effectLst/>
              </a:rPr>
              <a:t>Cannot buy salvation - can't pay for it. Jesus already paid the full price.</a:t>
            </a:r>
          </a:p>
          <a:p>
            <a:pPr lvl="1">
              <a:defRPr/>
            </a:pPr>
            <a:r>
              <a:rPr lang="en-US" sz="3600" b="1" dirty="0">
                <a:effectLst/>
              </a:rPr>
              <a:t>Note the increasing commercialism in the church.</a:t>
            </a:r>
          </a:p>
        </p:txBody>
      </p:sp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404648" y="4419600"/>
            <a:ext cx="8534400" cy="175260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3200" b="1" dirty="0"/>
              <a:t>Churches charging a fee for seminars, dinners, outings - all reflect evidence of the social gospel and crass commercialism</a:t>
            </a:r>
            <a:endParaRPr lang="en-US" altLang="en-US" sz="3200" dirty="0"/>
          </a:p>
        </p:txBody>
      </p:sp>
      <p:sp>
        <p:nvSpPr>
          <p:cNvPr id="5" name="Rounded Rectangle 4"/>
          <p:cNvSpPr>
            <a:spLocks noChangeArrowheads="1"/>
          </p:cNvSpPr>
          <p:nvPr/>
        </p:nvSpPr>
        <p:spPr bwMode="auto">
          <a:xfrm>
            <a:off x="404648" y="4419600"/>
            <a:ext cx="8534400" cy="175260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3600" b="1" dirty="0"/>
              <a:t>When will there be a fee required to attend a gospel meeting, or Bible studies, worship, etc.?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54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Gospel Is Of Great Price</a:t>
            </a:r>
            <a:endParaRPr lang="en-US" sz="5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4000" b="1" dirty="0">
                <a:effectLst/>
              </a:rPr>
              <a:t>Called treasure</a:t>
            </a:r>
          </a:p>
          <a:p>
            <a:pPr lvl="1">
              <a:defRPr/>
            </a:pPr>
            <a:r>
              <a:rPr lang="en-US" sz="3600" b="1" dirty="0">
                <a:effectLst/>
              </a:rPr>
              <a:t>Do we appreciate it?</a:t>
            </a:r>
          </a:p>
          <a:p>
            <a:pPr lvl="1">
              <a:defRPr/>
            </a:pPr>
            <a:r>
              <a:rPr lang="en-US" sz="3600" b="1" dirty="0">
                <a:effectLst/>
              </a:rPr>
              <a:t>If a price were put on it what would you be willing to pay? - Prov. 23:23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54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Gospel Is Of Great Price</a:t>
            </a:r>
            <a:endParaRPr lang="en-US" sz="5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4000" b="1" dirty="0">
                <a:effectLst/>
              </a:rPr>
              <a:t>Freely given</a:t>
            </a:r>
          </a:p>
          <a:p>
            <a:pPr lvl="1">
              <a:defRPr/>
            </a:pPr>
            <a:r>
              <a:rPr lang="en-US" sz="3600" b="1" dirty="0">
                <a:effectLst/>
              </a:rPr>
              <a:t>Of such value - yet some ignore it.</a:t>
            </a:r>
          </a:p>
          <a:p>
            <a:pPr lvl="1">
              <a:defRPr/>
            </a:pPr>
            <a:r>
              <a:rPr lang="en-US" sz="3600" b="1" dirty="0">
                <a:effectLst/>
              </a:rPr>
              <a:t>God chose the foolish things of this world to confound the wise - 1 Cor. 1:18-21</a:t>
            </a:r>
            <a:endParaRPr lang="en-US" sz="3200" b="1" dirty="0">
              <a:effectLst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54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Soul Of Man Of Great Price</a:t>
            </a:r>
            <a:endParaRPr lang="en-US" sz="5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4000" b="1" dirty="0">
                <a:effectLst/>
              </a:rPr>
              <a:t>What will a man give in exchange for it - Matt. 16:26</a:t>
            </a:r>
          </a:p>
          <a:p>
            <a:pPr>
              <a:defRPr/>
            </a:pPr>
            <a:r>
              <a:rPr lang="en-US" sz="4000" b="1" dirty="0">
                <a:effectLst/>
              </a:rPr>
              <a:t>The kind God values - 1 Pet. 3:3-4</a:t>
            </a:r>
          </a:p>
          <a:p>
            <a:pPr>
              <a:defRPr/>
            </a:pPr>
            <a:r>
              <a:rPr lang="en-US" sz="4000" b="1" dirty="0">
                <a:effectLst/>
              </a:rPr>
              <a:t>Loss of the soul is the greatest loss of all.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54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Soul Of Man Of Great Price</a:t>
            </a:r>
            <a:endParaRPr lang="en-US" sz="5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4000" b="1" dirty="0">
                <a:effectLst/>
              </a:rPr>
              <a:t>So foolish when so little is required to save it.</a:t>
            </a:r>
          </a:p>
          <a:p>
            <a:pPr>
              <a:defRPr/>
            </a:pPr>
            <a:r>
              <a:rPr lang="en-US" sz="4000" b="1" dirty="0">
                <a:effectLst/>
              </a:rPr>
              <a:t>Even more foolish when it costs so little and salvation is so freely given - Eph. 2:6-10</a:t>
            </a:r>
          </a:p>
        </p:txBody>
      </p:sp>
    </p:spTree>
    <p:extLst>
      <p:ext uri="{BB962C8B-B14F-4D97-AF65-F5344CB8AC3E}">
        <p14:creationId xmlns:p14="http://schemas.microsoft.com/office/powerpoint/2010/main" val="10224278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GOD'S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The great love of God for man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3:16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 gave His Son, Jesus Christ, as </a:t>
            </a:r>
            <a:r>
              <a:rPr lang="en-US" sz="2700" b="1"/>
              <a:t>the Savior</a:t>
            </a:r>
            <a:r>
              <a:rPr lang="en-US" sz="2700"/>
              <a:t> </a:t>
            </a:r>
            <a:r>
              <a:rPr lang="en-US" sz="2700" dirty="0"/>
              <a:t>(</a:t>
            </a:r>
            <a:r>
              <a:rPr lang="en-US" sz="2700" u="sng" dirty="0"/>
              <a:t>Lk 19:10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Sent the Holy Spirit as a guide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16:13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Gave the Gospel as "the power" unto salvation</a:t>
            </a:r>
            <a:r>
              <a:rPr lang="en-US" sz="2700" dirty="0"/>
              <a:t> (</a:t>
            </a:r>
            <a:r>
              <a:rPr lang="en-US" sz="2700" u="sng" dirty="0"/>
              <a:t>Rom 1:16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Provided atonement by the blood of Christ</a:t>
            </a:r>
            <a:r>
              <a:rPr lang="en-US" sz="2700" dirty="0"/>
              <a:t> (</a:t>
            </a:r>
            <a:r>
              <a:rPr lang="en-US" sz="2700" u="sng" dirty="0"/>
              <a:t>Rom 5:9</a:t>
            </a:r>
            <a:r>
              <a:rPr lang="en-US" sz="27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MAN'S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Hear the Gospel</a:t>
            </a:r>
            <a:r>
              <a:rPr lang="en-US" sz="2700" dirty="0"/>
              <a:t> (</a:t>
            </a:r>
            <a:r>
              <a:rPr lang="en-US" sz="2700" u="sng" dirty="0"/>
              <a:t>Rom 10:17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8:32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Believe the Gospel</a:t>
            </a:r>
            <a:r>
              <a:rPr lang="en-US" sz="2700" dirty="0"/>
              <a:t> (</a:t>
            </a:r>
            <a:r>
              <a:rPr lang="en-US" sz="2700" u="sng" dirty="0" err="1"/>
              <a:t>Heb</a:t>
            </a:r>
            <a:r>
              <a:rPr lang="en-US" sz="2700" u="sng" dirty="0"/>
              <a:t> 11:6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20:31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Repent of past sins</a:t>
            </a:r>
            <a:r>
              <a:rPr lang="en-US" sz="2700" dirty="0"/>
              <a:t> (</a:t>
            </a:r>
            <a:r>
              <a:rPr lang="en-US" sz="2700" u="sng" dirty="0"/>
              <a:t>Lk 13:3</a:t>
            </a:r>
            <a:r>
              <a:rPr lang="en-US" sz="2700" dirty="0"/>
              <a:t>, </a:t>
            </a:r>
            <a:r>
              <a:rPr lang="en-US" sz="2700" u="sng" dirty="0"/>
              <a:t>Acts 17:30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Confess faith in Jesus Christ</a:t>
            </a:r>
            <a:r>
              <a:rPr lang="en-US" sz="2700" dirty="0"/>
              <a:t> (</a:t>
            </a:r>
            <a:r>
              <a:rPr lang="en-US" sz="2700" u="sng" dirty="0"/>
              <a:t>Rom 10:10</a:t>
            </a:r>
            <a:r>
              <a:rPr lang="en-US" sz="2700" dirty="0"/>
              <a:t>, </a:t>
            </a:r>
            <a:r>
              <a:rPr lang="en-US" sz="2700" u="sng" dirty="0"/>
              <a:t>Matt 10:32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 Baptized</a:t>
            </a:r>
            <a:r>
              <a:rPr lang="en-US" sz="2700" dirty="0"/>
              <a:t> (</a:t>
            </a:r>
            <a:r>
              <a:rPr lang="en-US" sz="2700" u="sng" dirty="0"/>
              <a:t>Gal 3:27</a:t>
            </a:r>
            <a:r>
              <a:rPr lang="en-US" sz="2700" dirty="0"/>
              <a:t>, </a:t>
            </a:r>
            <a:r>
              <a:rPr lang="en-US" sz="2700" u="sng" dirty="0"/>
              <a:t>Mk 16:16</a:t>
            </a:r>
            <a:r>
              <a:rPr lang="en-US" sz="2700" dirty="0"/>
              <a:t>, </a:t>
            </a:r>
            <a:r>
              <a:rPr lang="en-US" sz="2700" u="sng" dirty="0"/>
              <a:t>Acts 2:38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Be faithful unto death</a:t>
            </a:r>
            <a:r>
              <a:rPr lang="en-US" sz="2700" dirty="0"/>
              <a:t> (Rev 2:10)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" y="5941367"/>
            <a:ext cx="7743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heBest_am_20 PowerPlugs Templates for PowerPoint">
  <a:themeElements>
    <a:clrScheme name="Office Theme 11">
      <a:dk1>
        <a:srgbClr val="3E3E5C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3E3E5C"/>
        </a:dk1>
        <a:lt1>
          <a:srgbClr val="FFFFFF"/>
        </a:lt1>
        <a:dk2>
          <a:srgbClr val="666699"/>
        </a:dk2>
        <a:lt2>
          <a:srgbClr val="2525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4">
        <a:dk1>
          <a:srgbClr val="3E3E5C"/>
        </a:dk1>
        <a:lt1>
          <a:srgbClr val="FFFFFF"/>
        </a:lt1>
        <a:dk2>
          <a:srgbClr val="666699"/>
        </a:dk2>
        <a:lt2>
          <a:srgbClr val="DEA400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TheBest_am_20 PowerPlugs Templates for PowerPoint</Template>
  <TotalTime>152</TotalTime>
  <Words>472</Words>
  <Application>Microsoft Office PowerPoint</Application>
  <PresentationFormat>Overhead</PresentationFormat>
  <Paragraphs>53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Wingdings</vt:lpstr>
      <vt:lpstr>TheBest_am_20 PowerPlugs Templates for PowerPoint</vt:lpstr>
      <vt:lpstr>The Best Things In Life Are Free</vt:lpstr>
      <vt:lpstr>The Great Paradox</vt:lpstr>
      <vt:lpstr>The Great Paradox</vt:lpstr>
      <vt:lpstr>The Great Paradox</vt:lpstr>
      <vt:lpstr>Gospel Is Of Great Price</vt:lpstr>
      <vt:lpstr>Gospel Is Of Great Price</vt:lpstr>
      <vt:lpstr>Soul Of Man Of Great Price</vt:lpstr>
      <vt:lpstr>Soul Of Man Of Great Price</vt:lpstr>
      <vt:lpstr>God's Plan of Salvation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Best Things In Life Are Free</dc:title>
  <dc:creator>Jack Critchfield, Sr</dc:creator>
  <cp:lastModifiedBy>Jack Critchfield</cp:lastModifiedBy>
  <cp:revision>15</cp:revision>
  <cp:lastPrinted>2002-11-02T19:26:20Z</cp:lastPrinted>
  <dcterms:created xsi:type="dcterms:W3CDTF">2002-11-02T19:17:23Z</dcterms:created>
  <dcterms:modified xsi:type="dcterms:W3CDTF">2020-02-07T19:58:55Z</dcterms:modified>
</cp:coreProperties>
</file>